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5" r:id="rId2"/>
    <p:sldId id="275" r:id="rId3"/>
    <p:sldId id="317" r:id="rId4"/>
    <p:sldId id="313" r:id="rId5"/>
    <p:sldId id="318" r:id="rId6"/>
    <p:sldId id="319" r:id="rId7"/>
    <p:sldId id="320" r:id="rId8"/>
    <p:sldId id="311" r:id="rId9"/>
    <p:sldId id="316" r:id="rId10"/>
    <p:sldId id="322" r:id="rId11"/>
    <p:sldId id="323" r:id="rId12"/>
    <p:sldId id="324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969696"/>
    <a:srgbClr val="C0C0C0"/>
    <a:srgbClr val="30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61" autoAdjust="0"/>
    <p:restoredTop sz="94660"/>
  </p:normalViewPr>
  <p:slideViewPr>
    <p:cSldViewPr>
      <p:cViewPr varScale="1">
        <p:scale>
          <a:sx n="55" d="100"/>
          <a:sy n="55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E208558-1A6C-47BD-9DB3-5239AA5F8C5B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3AF4ED1D-1D10-440A-A9AE-528A726C6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8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513B-3892-458C-B77C-A3F04232ABBC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0D2A0-BBD4-4485-A173-57E263305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B4900-B5FA-43DE-9FCF-403B91D8BB52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BF0A-BA94-4C13-8584-2FF053EDC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488951"/>
            <a:ext cx="1316990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488951"/>
            <a:ext cx="382905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D96F-FAF2-4B40-8683-961A55B0DC8D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BED2-7146-4920-A3DF-8E7DF6E2D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66713"/>
            <a:ext cx="658495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5125" y="2133600"/>
            <a:ext cx="6584950" cy="60340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98C3-336E-4E68-8532-B5C334CA5D3D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F4B4-C123-431E-83D5-FC4019913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E4D5C-1B6A-4699-B485-9A5B6511C5F9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89F4-DFBD-42FF-BD1B-1BEF5284F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3875618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2AF2D-A32B-473C-8F28-BC2A9FA67A0A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5F1FF-F181-4012-B07C-5ECFD7756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2844800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2844800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9051C-0AAC-42AA-99AB-EE83D02341AD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4790B-5875-495E-A7D3-AE850FCA3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1D2B7-F36D-405B-B0A2-74CACE1A84F0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6C31-5893-43C8-ADCD-D226E2DB6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192C-E709-429E-B993-8A4125907751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57E4-24DC-4D25-9CF5-4B3C703C0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5C0FB-D100-4AA5-AF63-DDDD9421402C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FA619-1115-4165-830A-ECCAA77D6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64067"/>
            <a:ext cx="240665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7"/>
            <a:ext cx="40894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913467"/>
            <a:ext cx="240665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E71D7-F67F-4176-8F6E-D22EF895AA5F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0AE2-7D04-4E49-A31C-A31F29519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0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1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8D0A-04C7-4003-B93C-DE515F788505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C987-4AD5-49D2-978B-B4BD25104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31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5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0A7B87-7553-4FAF-BF83-CB13E4AC1C07}" type="datetime1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7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Top Writing Academy™ ©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5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960B9E-0584-418D-A5CB-389BBA8B1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openclipart.org/image/800px/svg_to_png/10430/yves_guillou_meter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eter by yves_guillou - A measuring tape photorealistic.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7428">
            <a:off x="507105" y="862140"/>
            <a:ext cx="6813224" cy="596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5652221" y="6090590"/>
            <a:ext cx="1164648" cy="33121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AE6A59-5E16-411F-8204-96BC00FA8848}" type="slidenum">
              <a:rPr lang="en-US" sz="81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818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 idx="4294967295"/>
          </p:nvPr>
        </p:nvSpPr>
        <p:spPr>
          <a:xfrm>
            <a:off x="0" y="15615"/>
            <a:ext cx="9144000" cy="1289123"/>
          </a:xfrm>
          <a:solidFill>
            <a:srgbClr val="7E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82" dirty="0">
                <a:solidFill>
                  <a:schemeClr val="bg1"/>
                </a:solidFill>
                <a:latin typeface="Impact" pitchFamily="34" charset="0"/>
              </a:rPr>
              <a:t>Evaluating Arguments: </a:t>
            </a:r>
            <a:r>
              <a:rPr lang="en-US" dirty="0" smtClean="0">
                <a:solidFill>
                  <a:schemeClr val="bg1"/>
                </a:solidFill>
                <a:latin typeface="Impact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2454" dirty="0">
                <a:solidFill>
                  <a:schemeClr val="bg1"/>
                </a:solidFill>
                <a:latin typeface="Impact" pitchFamily="34" charset="0"/>
              </a:rPr>
              <a:t>Determining Viewpoint and Bias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845136" y="1263854"/>
            <a:ext cx="1298864" cy="556883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91" dirty="0">
                <a:solidFill>
                  <a:srgbClr val="C0C0C0"/>
                </a:solidFill>
                <a:latin typeface="Impact" pitchFamily="34" charset="0"/>
              </a:rPr>
              <a:t>V</a:t>
            </a:r>
            <a:r>
              <a:rPr lang="en-US" sz="1636" dirty="0">
                <a:solidFill>
                  <a:schemeClr val="bg1"/>
                </a:solidFill>
                <a:latin typeface="Impact" pitchFamily="34" charset="0"/>
              </a:rPr>
              <a:t>iewpoint</a:t>
            </a:r>
            <a:endParaRPr lang="en-US" sz="1636" dirty="0">
              <a:solidFill>
                <a:srgbClr val="C0C0C0"/>
              </a:solidFill>
              <a:latin typeface="Impact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091" dirty="0">
                <a:solidFill>
                  <a:srgbClr val="C0C0C0"/>
                </a:solidFill>
                <a:latin typeface="Impact" pitchFamily="34" charset="0"/>
              </a:rPr>
              <a:t>B</a:t>
            </a:r>
            <a:r>
              <a:rPr lang="en-US" sz="1636" dirty="0">
                <a:solidFill>
                  <a:schemeClr val="bg1"/>
                </a:solidFill>
                <a:latin typeface="Impact" pitchFamily="34" charset="0"/>
              </a:rPr>
              <a:t>ias</a:t>
            </a:r>
            <a:endParaRPr lang="en-US" sz="4781" dirty="0">
              <a:solidFill>
                <a:srgbClr val="C0C0C0"/>
              </a:solidFill>
              <a:latin typeface="Impact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091" dirty="0">
                <a:solidFill>
                  <a:srgbClr val="C0C0C0"/>
                </a:solidFill>
                <a:latin typeface="Impact" pitchFamily="34" charset="0"/>
              </a:rPr>
              <a:t>L</a:t>
            </a:r>
            <a:r>
              <a:rPr lang="en-US" sz="1636" dirty="0">
                <a:solidFill>
                  <a:schemeClr val="bg1"/>
                </a:solidFill>
                <a:latin typeface="Impact" pitchFamily="34" charset="0"/>
              </a:rPr>
              <a:t>oaded Language</a:t>
            </a:r>
          </a:p>
          <a:p>
            <a:pPr>
              <a:spcBef>
                <a:spcPct val="50000"/>
              </a:spcBef>
            </a:pPr>
            <a:r>
              <a:rPr lang="en-US" sz="4091" dirty="0">
                <a:solidFill>
                  <a:srgbClr val="C0C0C0"/>
                </a:solidFill>
                <a:latin typeface="Impact" pitchFamily="34" charset="0"/>
              </a:rPr>
              <a:t>O</a:t>
            </a:r>
            <a:r>
              <a:rPr lang="en-US" sz="1636" dirty="0">
                <a:solidFill>
                  <a:schemeClr val="bg1"/>
                </a:solidFill>
                <a:latin typeface="Impact" pitchFamily="34" charset="0"/>
              </a:rPr>
              <a:t>pinions</a:t>
            </a:r>
          </a:p>
          <a:p>
            <a:pPr>
              <a:spcBef>
                <a:spcPct val="50000"/>
              </a:spcBef>
            </a:pPr>
            <a:r>
              <a:rPr lang="en-US" sz="1636" dirty="0">
                <a:solidFill>
                  <a:schemeClr val="bg1"/>
                </a:solidFill>
                <a:latin typeface="Impact" pitchFamily="34" charset="0"/>
              </a:rPr>
              <a:t>Versus </a:t>
            </a:r>
            <a:r>
              <a:rPr lang="en-US" sz="4091" dirty="0">
                <a:solidFill>
                  <a:srgbClr val="C0C0C0"/>
                </a:solidFill>
                <a:latin typeface="Impact" pitchFamily="34" charset="0"/>
              </a:rPr>
              <a:t>F</a:t>
            </a:r>
            <a:r>
              <a:rPr lang="en-US" sz="1636" dirty="0">
                <a:solidFill>
                  <a:schemeClr val="bg1"/>
                </a:solidFill>
                <a:latin typeface="Impact" pitchFamily="34" charset="0"/>
              </a:rPr>
              <a:t>acts</a:t>
            </a:r>
          </a:p>
          <a:p>
            <a:pPr>
              <a:spcBef>
                <a:spcPct val="50000"/>
              </a:spcBef>
            </a:pPr>
            <a:endParaRPr lang="en-US" sz="1636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spcBef>
                <a:spcPct val="50000"/>
              </a:spcBef>
            </a:pPr>
            <a:endParaRPr lang="en-US" sz="1636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sp>
        <p:nvSpPr>
          <p:cNvPr id="32773" name="Text Box 16"/>
          <p:cNvSpPr txBox="1">
            <a:spLocks noChangeArrowheads="1"/>
          </p:cNvSpPr>
          <p:nvPr/>
        </p:nvSpPr>
        <p:spPr bwMode="auto">
          <a:xfrm>
            <a:off x="609600" y="457200"/>
            <a:ext cx="7905750" cy="24082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Use of Facts vs. Opinion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The author’s viewpoint is often revealed through their use or omission of certain facts, and how the balance between use of facts and opinions.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latin typeface="Verdana" pitchFamily="34" charset="0"/>
              </a:rPr>
              <a:t>IDENTIFYING FACTS AND OPINIONS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2000" b="1">
              <a:latin typeface="Verdana" pitchFamily="34" charset="0"/>
            </a:endParaRPr>
          </a:p>
        </p:txBody>
      </p:sp>
      <p:graphicFrame>
        <p:nvGraphicFramePr>
          <p:cNvPr id="32817" name="Group 49"/>
          <p:cNvGraphicFramePr>
            <a:graphicFrameLocks noGrp="1"/>
          </p:cNvGraphicFramePr>
          <p:nvPr/>
        </p:nvGraphicFramePr>
        <p:xfrm>
          <a:off x="914400" y="2514600"/>
          <a:ext cx="7543800" cy="3840480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OPINION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Is objective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Is discovered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States Reality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Can be verified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Presented without biased words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Example: An orange is citrus.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Is subjective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Is created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Interprets Reality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Cannot be verified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Presented with biased words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Example: An orange tastes great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sp>
        <p:nvSpPr>
          <p:cNvPr id="33795" name="Text Box 16"/>
          <p:cNvSpPr txBox="1">
            <a:spLocks noChangeArrowheads="1"/>
          </p:cNvSpPr>
          <p:nvPr/>
        </p:nvSpPr>
        <p:spPr bwMode="auto">
          <a:xfrm>
            <a:off x="609600" y="457200"/>
            <a:ext cx="7905750" cy="3954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Use of Facts vs. Opinion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The author’s viewpoint is often revealed through their use or omission of certain facts, and how the balance between use of facts and opinions.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8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latin typeface="Verdana" pitchFamily="34" charset="0"/>
              </a:rPr>
              <a:t>WORDS THAT INDICATE BIAS/OPINION (Adj./Adv. That express value/judgment/interpretation)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20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Calibri" pitchFamily="34" charset="0"/>
            </a:endParaRPr>
          </a:p>
        </p:txBody>
      </p:sp>
      <p:graphicFrame>
        <p:nvGraphicFramePr>
          <p:cNvPr id="33842" name="Group 50"/>
          <p:cNvGraphicFramePr>
            <a:graphicFrameLocks noGrp="1"/>
          </p:cNvGraphicFramePr>
          <p:nvPr/>
        </p:nvGraphicFramePr>
        <p:xfrm>
          <a:off x="304800" y="3276600"/>
          <a:ext cx="8610600" cy="1353312"/>
        </p:xfrm>
        <a:graphic>
          <a:graphicData uri="http://schemas.openxmlformats.org/drawingml/2006/table">
            <a:tbl>
              <a:tblPr/>
              <a:tblGrid>
                <a:gridCol w="143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Awful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Amazing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Beautiful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Better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Disgusting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Exciting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Favorite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Frightful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Fun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Great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Handsome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Horrible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Miserable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More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Smart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Terrible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Unbelievable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Ugly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sp>
        <p:nvSpPr>
          <p:cNvPr id="34819" name="Text Box 16"/>
          <p:cNvSpPr txBox="1">
            <a:spLocks noChangeArrowheads="1"/>
          </p:cNvSpPr>
          <p:nvPr/>
        </p:nvSpPr>
        <p:spPr bwMode="auto">
          <a:xfrm>
            <a:off x="609600" y="457200"/>
            <a:ext cx="7905750" cy="2627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Use of Facts vs. Opinion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The author’s viewpoint is often revealed through their use or omission of certain facts, and how the balance between use of facts and opinions.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latin typeface="Verdana" pitchFamily="34" charset="0"/>
              </a:rPr>
              <a:t>WORDS THAT QUALIFY POSITIONS OR BELIEFS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2000" b="1">
              <a:latin typeface="Calibri" pitchFamily="34" charset="0"/>
            </a:endParaRPr>
          </a:p>
        </p:txBody>
      </p:sp>
      <p:graphicFrame>
        <p:nvGraphicFramePr>
          <p:cNvPr id="34855" name="Group 39"/>
          <p:cNvGraphicFramePr>
            <a:graphicFrameLocks noGrp="1"/>
          </p:cNvGraphicFramePr>
          <p:nvPr/>
        </p:nvGraphicFramePr>
        <p:xfrm>
          <a:off x="304800" y="3200400"/>
          <a:ext cx="8458200" cy="216408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Always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Appear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Believe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Could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Every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have 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 is believed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Likely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Might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Must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Never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Often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Only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Ought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Possibly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Possible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Probably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Should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Sometimes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Think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usually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838200" y="457200"/>
            <a:ext cx="7334250" cy="944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Author’s Purpose: “P. I. E.”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latin typeface="Verdana" pitchFamily="34" charset="0"/>
              </a:rPr>
              <a:t>The reason or goal for writing or speaking</a:t>
            </a:r>
          </a:p>
        </p:txBody>
      </p:sp>
      <p:sp>
        <p:nvSpPr>
          <p:cNvPr id="20490" name="AutoShape 15"/>
          <p:cNvSpPr>
            <a:spLocks noChangeArrowheads="1"/>
          </p:cNvSpPr>
          <p:nvPr/>
        </p:nvSpPr>
        <p:spPr bwMode="auto">
          <a:xfrm rot="5400000">
            <a:off x="-266700" y="2324100"/>
            <a:ext cx="3810000" cy="26670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400">
              <a:latin typeface="Aclonica" pitchFamily="18" charset="0"/>
            </a:endParaRPr>
          </a:p>
          <a:p>
            <a:pPr algn="ctr"/>
            <a:endParaRPr lang="en-US" sz="1400">
              <a:latin typeface="Aclonica" pitchFamily="18" charset="0"/>
            </a:endParaRPr>
          </a:p>
        </p:txBody>
      </p:sp>
      <p:sp>
        <p:nvSpPr>
          <p:cNvPr id="20491" name="Text Box 16"/>
          <p:cNvSpPr txBox="1">
            <a:spLocks noChangeArrowheads="1"/>
          </p:cNvSpPr>
          <p:nvPr/>
        </p:nvSpPr>
        <p:spPr bwMode="auto">
          <a:xfrm>
            <a:off x="457200" y="2133600"/>
            <a:ext cx="2286000" cy="289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latin typeface="Verdana" pitchFamily="34" charset="0"/>
              </a:rPr>
              <a:t>Persuade: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Verdana" pitchFamily="34" charset="0"/>
              </a:rPr>
              <a:t>using a variety of appeals to influence another to accept/join your position or point of view on an issue.</a:t>
            </a:r>
          </a:p>
        </p:txBody>
      </p:sp>
      <p:sp>
        <p:nvSpPr>
          <p:cNvPr id="20492" name="AutoShape 15"/>
          <p:cNvSpPr>
            <a:spLocks noChangeArrowheads="1"/>
          </p:cNvSpPr>
          <p:nvPr/>
        </p:nvSpPr>
        <p:spPr bwMode="auto">
          <a:xfrm rot="5400000">
            <a:off x="2657475" y="2371725"/>
            <a:ext cx="3810000" cy="257175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400">
              <a:latin typeface="Aclonica" pitchFamily="18" charset="0"/>
            </a:endParaRPr>
          </a:p>
          <a:p>
            <a:pPr algn="ctr"/>
            <a:endParaRPr lang="en-US" sz="1400">
              <a:latin typeface="Aclonica" pitchFamily="18" charset="0"/>
            </a:endParaRPr>
          </a:p>
        </p:txBody>
      </p:sp>
      <p:sp>
        <p:nvSpPr>
          <p:cNvPr id="20493" name="AutoShape 15"/>
          <p:cNvSpPr>
            <a:spLocks noChangeArrowheads="1"/>
          </p:cNvSpPr>
          <p:nvPr/>
        </p:nvSpPr>
        <p:spPr bwMode="auto">
          <a:xfrm rot="5400000">
            <a:off x="5524500" y="2324100"/>
            <a:ext cx="3810000" cy="26670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400">
              <a:latin typeface="Aclonica" pitchFamily="18" charset="0"/>
            </a:endParaRPr>
          </a:p>
          <a:p>
            <a:pPr algn="ctr"/>
            <a:endParaRPr lang="en-US" sz="1400">
              <a:latin typeface="Aclonica" pitchFamily="18" charset="0"/>
            </a:endParaRPr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3429000" y="2133600"/>
            <a:ext cx="2286000" cy="289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latin typeface="Verdana" pitchFamily="34" charset="0"/>
              </a:rPr>
              <a:t>Inform: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Verdana" pitchFamily="34" charset="0"/>
              </a:rPr>
              <a:t>to objectively give instructions, compare/contrast, share cause and effects, inform about new information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6324600" y="2133600"/>
            <a:ext cx="2286000" cy="289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latin typeface="Verdana" pitchFamily="34" charset="0"/>
              </a:rPr>
              <a:t>Entertain: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Verdana" pitchFamily="34" charset="0"/>
              </a:rPr>
              <a:t>Using narrative, humor, anecdotes, description, or drama, to amuse, delight, and appeal to imagination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3" descr="Glasses, Eyeglasses, Frame, Blue, Light Blue, Isolat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457200" y="457200"/>
            <a:ext cx="8286750" cy="155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Author’s Viewpoint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Verdana" pitchFamily="34" charset="0"/>
              </a:rPr>
              <a:t>The lens through which the author sees their subject.  This lens creates author’s perspective, position, opinion, and/or bias within the text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1219200" y="2819400"/>
            <a:ext cx="2286000" cy="1246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Bias: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>
                <a:latin typeface="Verdana" pitchFamily="34" charset="0"/>
              </a:rPr>
              <a:t>Natural tendency to  feel a certain way about things</a:t>
            </a:r>
          </a:p>
        </p:txBody>
      </p:sp>
      <p:sp>
        <p:nvSpPr>
          <p:cNvPr id="27667" name="Text Box 16"/>
          <p:cNvSpPr txBox="1">
            <a:spLocks noChangeArrowheads="1"/>
          </p:cNvSpPr>
          <p:nvPr/>
        </p:nvSpPr>
        <p:spPr bwMode="auto">
          <a:xfrm>
            <a:off x="5562600" y="2743200"/>
            <a:ext cx="2362200" cy="1246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Opinion: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>
                <a:latin typeface="Verdana" pitchFamily="34" charset="0"/>
              </a:rPr>
              <a:t>A view or judgment about a subject/issue</a:t>
            </a:r>
          </a:p>
        </p:txBody>
      </p:sp>
      <p:sp>
        <p:nvSpPr>
          <p:cNvPr id="27668" name="Text Box 16"/>
          <p:cNvSpPr txBox="1">
            <a:spLocks noChangeArrowheads="1"/>
          </p:cNvSpPr>
          <p:nvPr/>
        </p:nvSpPr>
        <p:spPr bwMode="auto">
          <a:xfrm>
            <a:off x="457200" y="4800600"/>
            <a:ext cx="8286750" cy="1755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Verdana" pitchFamily="34" charset="0"/>
              </a:rPr>
              <a:t>In non-fiction writing, author’s purpose and viewpoint are closely related and  can be determined by analyzing the use of: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600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600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600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Verdana" pitchFamily="34" charset="0"/>
              </a:rPr>
              <a:t>TEXT STRUCTURE         LOADED LANGUAGE       OPINIONS VS. FACTS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828800" y="5410200"/>
            <a:ext cx="2743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4572000" y="54102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4572000" y="5410200"/>
            <a:ext cx="28956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sp>
        <p:nvSpPr>
          <p:cNvPr id="21511" name="Text Box 16"/>
          <p:cNvSpPr txBox="1">
            <a:spLocks noChangeArrowheads="1"/>
          </p:cNvSpPr>
          <p:nvPr/>
        </p:nvSpPr>
        <p:spPr bwMode="auto">
          <a:xfrm>
            <a:off x="0" y="457200"/>
            <a:ext cx="9144000" cy="909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Common Text Structure/Organization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How the text is organized, constructed, or put together for audience</a:t>
            </a:r>
          </a:p>
        </p:txBody>
      </p:sp>
      <p:graphicFrame>
        <p:nvGraphicFramePr>
          <p:cNvPr id="21551" name="Group 47"/>
          <p:cNvGraphicFramePr>
            <a:graphicFrameLocks noGrp="1"/>
          </p:cNvGraphicFramePr>
          <p:nvPr/>
        </p:nvGraphicFramePr>
        <p:xfrm>
          <a:off x="381000" y="1600200"/>
          <a:ext cx="8382000" cy="4443984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Structure/Organization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List or Classification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Information to support the main idea is either arranged in a specific order or into specific categories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Typically to inform; however, if listed or categorized by value could be used to persuade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Definition and Example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Typically involves one definition context clue, followed by examples to clarify or support the original definition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Used to inform or instruct the audience on new concepts.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graphicFrame>
        <p:nvGraphicFramePr>
          <p:cNvPr id="28714" name="Group 42"/>
          <p:cNvGraphicFramePr>
            <a:graphicFrameLocks noGrp="1"/>
          </p:cNvGraphicFramePr>
          <p:nvPr/>
        </p:nvGraphicFramePr>
        <p:xfrm>
          <a:off x="381000" y="1447800"/>
          <a:ext cx="8382000" cy="5029200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Structure/Organization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Compare and Contrast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Information in the passage contains two or more elements that are compared, contrasted, or both compared and contrasted.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Used for both informing and persuading audiences.  Can compare for greater understanding or to persuade that one thing is better than another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Cause-Effect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Information in the passage explains the relationship between a cause and the resulting effects.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Typically to inform; however, can be used to persuade one to make choices or take actions that would serve as causes toward a desired effect.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710" name="Text Box 16"/>
          <p:cNvSpPr txBox="1">
            <a:spLocks noChangeArrowheads="1"/>
          </p:cNvSpPr>
          <p:nvPr/>
        </p:nvSpPr>
        <p:spPr bwMode="auto">
          <a:xfrm>
            <a:off x="0" y="457200"/>
            <a:ext cx="9144000" cy="909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Common Text Structure/Organization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How the text is organized, constructed, or put together for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graphicFrame>
        <p:nvGraphicFramePr>
          <p:cNvPr id="29731" name="Group 35"/>
          <p:cNvGraphicFramePr>
            <a:graphicFrameLocks noGrp="1"/>
          </p:cNvGraphicFramePr>
          <p:nvPr/>
        </p:nvGraphicFramePr>
        <p:xfrm>
          <a:off x="228600" y="1447800"/>
          <a:ext cx="8763000" cy="4916424"/>
        </p:xfrm>
        <a:graphic>
          <a:graphicData uri="http://schemas.openxmlformats.org/drawingml/2006/table">
            <a:tbl>
              <a:tblPr/>
              <a:tblGrid>
                <a:gridCol w="4621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Structure/Organization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Problem-Solution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Information in the passage explores a problem and the actual or potential solutions to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Used for both informing and persuading audiences.  If the solution is predetermined, it most likely is informative; if there are multiple possibly solutions could be persuasive.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Counter-Argument/Rebuttal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Information in the passage presents debatable issue , first discussing the opposition’s argument and then confronting weakness in opponent’s position in a rebuttal argument.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Used to argue and persuade the audience to accept the writer’s position or viewpoint.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725" name="Text Box 16"/>
          <p:cNvSpPr txBox="1">
            <a:spLocks noChangeArrowheads="1"/>
          </p:cNvSpPr>
          <p:nvPr/>
        </p:nvSpPr>
        <p:spPr bwMode="auto">
          <a:xfrm>
            <a:off x="0" y="457200"/>
            <a:ext cx="9144000" cy="909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Common Text Structure/Organization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How the text is organized, constructed, or put together for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graphicFrame>
        <p:nvGraphicFramePr>
          <p:cNvPr id="30752" name="Group 32"/>
          <p:cNvGraphicFramePr>
            <a:graphicFrameLocks noGrp="1"/>
          </p:cNvGraphicFramePr>
          <p:nvPr/>
        </p:nvGraphicFramePr>
        <p:xfrm>
          <a:off x="381000" y="1885950"/>
          <a:ext cx="8382000" cy="3346704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Structure/Organization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Premise/Support/Conclusion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Providing a statement or proposition with supporting evidence followed by the logical conclusion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Mostly used to argue or persuade.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Narrative/Anecdotal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Stories or short accounts involving characters, conflict, dialogue, 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Mostly used to entertain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9" name="Text Box 16"/>
          <p:cNvSpPr txBox="1">
            <a:spLocks noChangeArrowheads="1"/>
          </p:cNvSpPr>
          <p:nvPr/>
        </p:nvSpPr>
        <p:spPr bwMode="auto">
          <a:xfrm>
            <a:off x="0" y="457200"/>
            <a:ext cx="9144000" cy="909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Common Text Structure/Organization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How the text is organized, constructed, or put together for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91" name="Picture 37" descr="Bullet Holes, Target Shooting, Gunshot, Holes, Shoo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914400"/>
            <a:ext cx="1433513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37" descr="Bullet Holes, Target Shooting, Gunshot, Holes, Shoo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71661">
            <a:off x="5726907" y="3950493"/>
            <a:ext cx="29337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Footer Placeholder 4"/>
          <p:cNvSpPr txBox="1">
            <a:spLocks noGrp="1"/>
          </p:cNvSpPr>
          <p:nvPr/>
        </p:nvSpPr>
        <p:spPr bwMode="auto">
          <a:xfrm>
            <a:off x="3143250" y="6629400"/>
            <a:ext cx="28971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sp>
        <p:nvSpPr>
          <p:cNvPr id="24583" name="Text Box 16"/>
          <p:cNvSpPr txBox="1">
            <a:spLocks noChangeArrowheads="1"/>
          </p:cNvSpPr>
          <p:nvPr/>
        </p:nvSpPr>
        <p:spPr bwMode="auto">
          <a:xfrm>
            <a:off x="762000" y="457200"/>
            <a:ext cx="73342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Loaded Language/Words</a:t>
            </a:r>
            <a:endParaRPr lang="en-US" sz="3200">
              <a:latin typeface="Verdana" pitchFamily="34" charset="0"/>
            </a:endParaRPr>
          </a:p>
        </p:txBody>
      </p:sp>
      <p:sp>
        <p:nvSpPr>
          <p:cNvPr id="24585" name="Text Box 16"/>
          <p:cNvSpPr txBox="1">
            <a:spLocks noChangeArrowheads="1"/>
          </p:cNvSpPr>
          <p:nvPr/>
        </p:nvSpPr>
        <p:spPr bwMode="auto">
          <a:xfrm>
            <a:off x="2362200" y="1485900"/>
            <a:ext cx="4400550" cy="3013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latin typeface="Verdana" pitchFamily="34" charset="0"/>
              </a:rPr>
              <a:t>Powerful words and phrases that reveal the viewpoint or opinion of the author. Loaded words are often used to inspire a certain response (pos. or neg.) within the audience.</a:t>
            </a:r>
            <a:r>
              <a:rPr lang="en-US" sz="1600">
                <a:latin typeface="Calibri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 txBox="1">
            <a:spLocks noGrp="1"/>
          </p:cNvSpPr>
          <p:nvPr/>
        </p:nvSpPr>
        <p:spPr bwMode="auto">
          <a:xfrm>
            <a:off x="3143250" y="6494463"/>
            <a:ext cx="28971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Top Writing Academy™ © 2015</a:t>
            </a:r>
          </a:p>
        </p:txBody>
      </p:sp>
      <p:sp>
        <p:nvSpPr>
          <p:cNvPr id="25607" name="AutoShape 26"/>
          <p:cNvSpPr>
            <a:spLocks noChangeArrowheads="1"/>
          </p:cNvSpPr>
          <p:nvPr/>
        </p:nvSpPr>
        <p:spPr bwMode="auto">
          <a:xfrm>
            <a:off x="457200" y="2590800"/>
            <a:ext cx="4114800" cy="1981200"/>
          </a:xfrm>
          <a:prstGeom prst="rightArrow">
            <a:avLst>
              <a:gd name="adj1" fmla="val 60528"/>
              <a:gd name="adj2" fmla="val 50962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Verdana" pitchFamily="34" charset="0"/>
              </a:rPr>
              <a:t>Fact: </a:t>
            </a:r>
            <a:r>
              <a:rPr lang="en-US" sz="2000">
                <a:latin typeface="Verdana" pitchFamily="34" charset="0"/>
              </a:rPr>
              <a:t>a specific detail that </a:t>
            </a:r>
          </a:p>
          <a:p>
            <a:pPr algn="ctr"/>
            <a:r>
              <a:rPr lang="en-US" sz="2000">
                <a:latin typeface="Verdana" pitchFamily="34" charset="0"/>
              </a:rPr>
              <a:t>is true based on objective</a:t>
            </a:r>
          </a:p>
          <a:p>
            <a:pPr algn="ctr"/>
            <a:r>
              <a:rPr lang="en-US" sz="2000">
                <a:latin typeface="Verdana" pitchFamily="34" charset="0"/>
              </a:rPr>
              <a:t>proof</a:t>
            </a:r>
            <a:r>
              <a:rPr lang="en-US" sz="1200">
                <a:latin typeface="Aclonica" pitchFamily="18" charset="0"/>
              </a:rPr>
              <a:t>  </a:t>
            </a:r>
            <a:endParaRPr lang="en-US" sz="1600" b="1">
              <a:latin typeface="Aclonica" pitchFamily="18" charset="0"/>
            </a:endParaRPr>
          </a:p>
        </p:txBody>
      </p:sp>
      <p:sp>
        <p:nvSpPr>
          <p:cNvPr id="25608" name="AutoShape 27"/>
          <p:cNvSpPr>
            <a:spLocks noChangeArrowheads="1"/>
          </p:cNvSpPr>
          <p:nvPr/>
        </p:nvSpPr>
        <p:spPr bwMode="auto">
          <a:xfrm flipH="1">
            <a:off x="4648200" y="2590800"/>
            <a:ext cx="4114800" cy="1981200"/>
          </a:xfrm>
          <a:prstGeom prst="rightArrow">
            <a:avLst>
              <a:gd name="adj1" fmla="val 60528"/>
              <a:gd name="adj2" fmla="val 50962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Opinion: </a:t>
            </a:r>
            <a:r>
              <a:rPr lang="en-US" sz="2000">
                <a:solidFill>
                  <a:schemeClr val="bg1"/>
                </a:solidFill>
                <a:latin typeface="Verdana" pitchFamily="34" charset="0"/>
              </a:rPr>
              <a:t>a personal </a:t>
            </a:r>
          </a:p>
          <a:p>
            <a:r>
              <a:rPr lang="en-US" sz="2000">
                <a:solidFill>
                  <a:schemeClr val="bg1"/>
                </a:solidFill>
                <a:latin typeface="Verdana" pitchFamily="34" charset="0"/>
              </a:rPr>
              <a:t>value or judgment</a:t>
            </a:r>
            <a:r>
              <a:rPr lang="en-US" sz="1200">
                <a:solidFill>
                  <a:schemeClr val="bg1"/>
                </a:solidFill>
                <a:latin typeface="Aclonica" pitchFamily="18" charset="0"/>
              </a:rPr>
              <a:t> </a:t>
            </a:r>
            <a:endParaRPr lang="en-US" sz="1600" b="1">
              <a:solidFill>
                <a:schemeClr val="bg1"/>
              </a:solidFill>
              <a:latin typeface="Aclonica" pitchFamily="18" charset="0"/>
            </a:endParaRPr>
          </a:p>
        </p:txBody>
      </p:sp>
      <p:sp>
        <p:nvSpPr>
          <p:cNvPr id="25610" name="Text Box 16"/>
          <p:cNvSpPr txBox="1">
            <a:spLocks noChangeArrowheads="1"/>
          </p:cNvSpPr>
          <p:nvPr/>
        </p:nvSpPr>
        <p:spPr bwMode="auto">
          <a:xfrm>
            <a:off x="533400" y="457200"/>
            <a:ext cx="7905750" cy="2008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latin typeface="Verdana" pitchFamily="34" charset="0"/>
              </a:rPr>
              <a:t>Use of Facts vs. Opinion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b="1">
                <a:latin typeface="Verdana" pitchFamily="34" charset="0"/>
              </a:rPr>
              <a:t>The author’s viewpoint is often revealed through their use or omission of certain facts, and how the balance between use of facts and opinions.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b="1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6921</TotalTime>
  <Words>892</Words>
  <Application>Microsoft Office PowerPoint</Application>
  <PresentationFormat>On-screen Show (4:3)</PresentationFormat>
  <Paragraphs>172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Aclonica</vt:lpstr>
      <vt:lpstr>Arial</vt:lpstr>
      <vt:lpstr>Calibri</vt:lpstr>
      <vt:lpstr>Impact</vt:lpstr>
      <vt:lpstr>Verdana</vt:lpstr>
      <vt:lpstr>Wingdings</vt:lpstr>
      <vt:lpstr>Office Theme</vt:lpstr>
      <vt:lpstr>Evaluating Arguments:  Determining Viewpoint and Bias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 Informational Text</dc:title>
  <dc:creator>wr</dc:creator>
  <cp:lastModifiedBy>Smith, Recia - Forest High School</cp:lastModifiedBy>
  <cp:revision>124</cp:revision>
  <dcterms:created xsi:type="dcterms:W3CDTF">2015-04-03T19:42:13Z</dcterms:created>
  <dcterms:modified xsi:type="dcterms:W3CDTF">2017-12-07T19:26:11Z</dcterms:modified>
</cp:coreProperties>
</file>