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5A2D49D-EDD6-41A0-A66B-9B8289ABCD39}" type="datetimeFigureOut">
              <a:rPr lang="en-US" smtClean="0"/>
              <a:t>11/30/2016</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3225464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2D49D-EDD6-41A0-A66B-9B8289ABCD3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1434302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5A2D49D-EDD6-41A0-A66B-9B8289ABCD39}" type="datetimeFigureOut">
              <a:rPr lang="en-US" smtClean="0"/>
              <a:t>11/30/2016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1642053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5A2D49D-EDD6-41A0-A66B-9B8289ABCD39}" type="datetimeFigureOut">
              <a:rPr lang="en-US" smtClean="0"/>
              <a:t>11/30/2016</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7DD1B8D-CFB6-4805-B209-280978143772}"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37805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5A2D49D-EDD6-41A0-A66B-9B8289ABCD39}" type="datetimeFigureOut">
              <a:rPr lang="en-US" smtClean="0"/>
              <a:t>11/30/2016</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2053553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5A2D49D-EDD6-41A0-A66B-9B8289ABCD39}" type="datetimeFigureOut">
              <a:rPr lang="en-US" smtClean="0"/>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95126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5A2D49D-EDD6-41A0-A66B-9B8289ABCD39}" type="datetimeFigureOut">
              <a:rPr lang="en-US" smtClean="0"/>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2787370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2D49D-EDD6-41A0-A66B-9B8289ABCD3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21454206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5A2D49D-EDD6-41A0-A66B-9B8289ABCD39}" type="datetimeFigureOut">
              <a:rPr lang="en-US" smtClean="0"/>
              <a:t>11/30/2016</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404563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2D49D-EDD6-41A0-A66B-9B8289ABCD39}" type="datetimeFigureOut">
              <a:rPr lang="en-US" smtClean="0"/>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251412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5A2D49D-EDD6-41A0-A66B-9B8289ABCD39}" type="datetimeFigureOut">
              <a:rPr lang="en-US" smtClean="0"/>
              <a:t>11/30/2016</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1656624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A2D49D-EDD6-41A0-A66B-9B8289ABCD3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1100141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A2D49D-EDD6-41A0-A66B-9B8289ABCD39}" type="datetimeFigureOut">
              <a:rPr lang="en-US" smtClean="0"/>
              <a:t>11/30/2016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1134994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A2D49D-EDD6-41A0-A66B-9B8289ABCD39}" type="datetimeFigureOut">
              <a:rPr lang="en-US" smtClean="0"/>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2261753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2D49D-EDD6-41A0-A66B-9B8289ABCD39}" type="datetimeFigureOut">
              <a:rPr lang="en-US" smtClean="0"/>
              <a:t>11/30/2016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194817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2D49D-EDD6-41A0-A66B-9B8289ABCD3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53194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2D49D-EDD6-41A0-A66B-9B8289ABCD39}" type="datetimeFigureOut">
              <a:rPr lang="en-US" smtClean="0"/>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D1B8D-CFB6-4805-B209-280978143772}" type="slidenum">
              <a:rPr lang="en-US" smtClean="0"/>
              <a:t>‹#›</a:t>
            </a:fld>
            <a:endParaRPr lang="en-US"/>
          </a:p>
        </p:txBody>
      </p:sp>
    </p:spTree>
    <p:extLst>
      <p:ext uri="{BB962C8B-B14F-4D97-AF65-F5344CB8AC3E}">
        <p14:creationId xmlns:p14="http://schemas.microsoft.com/office/powerpoint/2010/main" val="2543241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A2D49D-EDD6-41A0-A66B-9B8289ABCD39}" type="datetimeFigureOut">
              <a:rPr lang="en-US" smtClean="0"/>
              <a:t>11/30/2016</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7DD1B8D-CFB6-4805-B209-280978143772}" type="slidenum">
              <a:rPr lang="en-US" smtClean="0"/>
              <a:t>‹#›</a:t>
            </a:fld>
            <a:endParaRPr lang="en-US"/>
          </a:p>
        </p:txBody>
      </p:sp>
    </p:spTree>
    <p:extLst>
      <p:ext uri="{BB962C8B-B14F-4D97-AF65-F5344CB8AC3E}">
        <p14:creationId xmlns:p14="http://schemas.microsoft.com/office/powerpoint/2010/main" val="7999188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 Have a Dream</a:t>
            </a:r>
            <a:endParaRPr lang="en-US" dirty="0"/>
          </a:p>
        </p:txBody>
      </p:sp>
    </p:spTree>
    <p:extLst>
      <p:ext uri="{BB962C8B-B14F-4D97-AF65-F5344CB8AC3E}">
        <p14:creationId xmlns:p14="http://schemas.microsoft.com/office/powerpoint/2010/main" val="1874619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1:</a:t>
            </a:r>
            <a:endParaRPr lang="en-US" sz="7200" dirty="0"/>
          </a:p>
        </p:txBody>
      </p:sp>
      <p:sp>
        <p:nvSpPr>
          <p:cNvPr id="3" name="Content Placeholder 2"/>
          <p:cNvSpPr>
            <a:spLocks noGrp="1"/>
          </p:cNvSpPr>
          <p:nvPr>
            <p:ph idx="1"/>
          </p:nvPr>
        </p:nvSpPr>
        <p:spPr/>
        <p:txBody>
          <a:bodyPr>
            <a:normAutofit fontScale="92500"/>
          </a:bodyPr>
          <a:lstStyle/>
          <a:p>
            <a:r>
              <a:rPr lang="en-US" sz="4400" dirty="0" smtClean="0"/>
              <a:t>Infer: </a:t>
            </a:r>
          </a:p>
          <a:p>
            <a:pPr marL="0" indent="0">
              <a:buNone/>
            </a:pPr>
            <a:r>
              <a:rPr lang="en-US" sz="4400" dirty="0" smtClean="0"/>
              <a:t>The central point of an argument is the claim. What is King’s claim in this speech?</a:t>
            </a:r>
          </a:p>
          <a:p>
            <a:endParaRPr lang="en-US" sz="4400" dirty="0"/>
          </a:p>
          <a:p>
            <a:pPr marL="0" indent="0">
              <a:buNone/>
            </a:pPr>
            <a:r>
              <a:rPr lang="en-US" sz="4400" smtClean="0"/>
              <a:t>What </a:t>
            </a:r>
            <a:r>
              <a:rPr lang="en-US" sz="4400" smtClean="0"/>
              <a:t>reasons </a:t>
            </a:r>
            <a:r>
              <a:rPr lang="en-US" sz="4400" smtClean="0"/>
              <a:t>does </a:t>
            </a:r>
            <a:r>
              <a:rPr lang="en-US" sz="4400" dirty="0" smtClean="0"/>
              <a:t>he cite to support his claim?</a:t>
            </a:r>
            <a:endParaRPr lang="en-US" sz="4400" dirty="0"/>
          </a:p>
        </p:txBody>
      </p:sp>
    </p:spTree>
    <p:extLst>
      <p:ext uri="{BB962C8B-B14F-4D97-AF65-F5344CB8AC3E}">
        <p14:creationId xmlns:p14="http://schemas.microsoft.com/office/powerpoint/2010/main" val="2793732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2:</a:t>
            </a:r>
            <a:endParaRPr lang="en-US" sz="7200" dirty="0"/>
          </a:p>
        </p:txBody>
      </p:sp>
      <p:sp>
        <p:nvSpPr>
          <p:cNvPr id="3" name="Content Placeholder 2"/>
          <p:cNvSpPr>
            <a:spLocks noGrp="1"/>
          </p:cNvSpPr>
          <p:nvPr>
            <p:ph idx="1"/>
          </p:nvPr>
        </p:nvSpPr>
        <p:spPr/>
        <p:txBody>
          <a:bodyPr>
            <a:normAutofit/>
          </a:bodyPr>
          <a:lstStyle/>
          <a:p>
            <a:r>
              <a:rPr lang="en-US" sz="3200" dirty="0" smtClean="0"/>
              <a:t>Interpret:</a:t>
            </a:r>
          </a:p>
          <a:p>
            <a:pPr marL="0" indent="0">
              <a:buNone/>
            </a:pPr>
            <a:endParaRPr lang="en-US" sz="3200" dirty="0"/>
          </a:p>
          <a:p>
            <a:pPr marL="0" indent="0">
              <a:buNone/>
            </a:pPr>
            <a:r>
              <a:rPr lang="en-US" sz="3200" dirty="0" smtClean="0"/>
              <a:t>King uses an extended metaphor to compare a familiar object –a bad check- to an abstract idea. </a:t>
            </a:r>
          </a:p>
          <a:p>
            <a:pPr marL="0" indent="0">
              <a:buNone/>
            </a:pPr>
            <a:endParaRPr lang="en-US" sz="3200" dirty="0"/>
          </a:p>
          <a:p>
            <a:pPr marL="0" indent="0">
              <a:buNone/>
            </a:pPr>
            <a:r>
              <a:rPr lang="en-US" sz="3200" dirty="0" smtClean="0"/>
              <a:t>How does King develop the metaphor? How has America given African Americans a “bad check?”</a:t>
            </a:r>
            <a:endParaRPr lang="en-US" sz="3200" dirty="0"/>
          </a:p>
        </p:txBody>
      </p:sp>
    </p:spTree>
    <p:extLst>
      <p:ext uri="{BB962C8B-B14F-4D97-AF65-F5344CB8AC3E}">
        <p14:creationId xmlns:p14="http://schemas.microsoft.com/office/powerpoint/2010/main" val="12886123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3:</a:t>
            </a:r>
            <a:endParaRPr lang="en-US" sz="7200" dirty="0"/>
          </a:p>
        </p:txBody>
      </p:sp>
      <p:sp>
        <p:nvSpPr>
          <p:cNvPr id="3" name="Content Placeholder 2"/>
          <p:cNvSpPr>
            <a:spLocks noGrp="1"/>
          </p:cNvSpPr>
          <p:nvPr>
            <p:ph idx="1"/>
          </p:nvPr>
        </p:nvSpPr>
        <p:spPr/>
        <p:txBody>
          <a:bodyPr>
            <a:normAutofit/>
          </a:bodyPr>
          <a:lstStyle/>
          <a:p>
            <a:r>
              <a:rPr lang="en-US" sz="4400" dirty="0" smtClean="0"/>
              <a:t>Analyze:</a:t>
            </a:r>
          </a:p>
          <a:p>
            <a:endParaRPr lang="en-US" sz="4400" dirty="0"/>
          </a:p>
          <a:p>
            <a:pPr marL="0" indent="0">
              <a:buNone/>
            </a:pPr>
            <a:r>
              <a:rPr lang="en-US" sz="4400" dirty="0" smtClean="0"/>
              <a:t>Find examples of parallelism in lines 36-41. What effect does the parallel structure create? What point is King emphasizing?</a:t>
            </a:r>
            <a:endParaRPr lang="en-US" sz="4400" dirty="0"/>
          </a:p>
        </p:txBody>
      </p:sp>
    </p:spTree>
    <p:extLst>
      <p:ext uri="{BB962C8B-B14F-4D97-AF65-F5344CB8AC3E}">
        <p14:creationId xmlns:p14="http://schemas.microsoft.com/office/powerpoint/2010/main" val="2585076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Question 4:</a:t>
            </a:r>
            <a:endParaRPr lang="en-US" sz="7200" dirty="0"/>
          </a:p>
        </p:txBody>
      </p:sp>
      <p:sp>
        <p:nvSpPr>
          <p:cNvPr id="3" name="Content Placeholder 2"/>
          <p:cNvSpPr>
            <a:spLocks noGrp="1"/>
          </p:cNvSpPr>
          <p:nvPr>
            <p:ph idx="1"/>
          </p:nvPr>
        </p:nvSpPr>
        <p:spPr/>
        <p:txBody>
          <a:bodyPr>
            <a:normAutofit/>
          </a:bodyPr>
          <a:lstStyle/>
          <a:p>
            <a:r>
              <a:rPr lang="en-US" sz="4000" dirty="0" smtClean="0"/>
              <a:t>Interpret:</a:t>
            </a:r>
          </a:p>
          <a:p>
            <a:endParaRPr lang="en-US" sz="4000" dirty="0" smtClean="0"/>
          </a:p>
          <a:p>
            <a:pPr marL="0" indent="0">
              <a:buNone/>
            </a:pPr>
            <a:r>
              <a:rPr lang="en-US" sz="4000" dirty="0" smtClean="0"/>
              <a:t>How does the context of the speech, including years of inequality and nonviolent resistance, help to illustrate the theme of King’s speech?</a:t>
            </a:r>
            <a:endParaRPr lang="en-US" sz="4000" dirty="0"/>
          </a:p>
        </p:txBody>
      </p:sp>
    </p:spTree>
    <p:extLst>
      <p:ext uri="{BB962C8B-B14F-4D97-AF65-F5344CB8AC3E}">
        <p14:creationId xmlns:p14="http://schemas.microsoft.com/office/powerpoint/2010/main" val="1004795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a:t>Writing Activity:</a:t>
            </a:r>
            <a:br>
              <a:rPr lang="en-US" sz="6600" dirty="0"/>
            </a:br>
            <a:endParaRPr lang="en-US" sz="6600" dirty="0"/>
          </a:p>
        </p:txBody>
      </p:sp>
      <p:sp>
        <p:nvSpPr>
          <p:cNvPr id="3" name="Content Placeholder 2"/>
          <p:cNvSpPr>
            <a:spLocks noGrp="1"/>
          </p:cNvSpPr>
          <p:nvPr>
            <p:ph idx="1"/>
          </p:nvPr>
        </p:nvSpPr>
        <p:spPr/>
        <p:txBody>
          <a:bodyPr>
            <a:normAutofit lnSpcReduction="10000"/>
          </a:bodyPr>
          <a:lstStyle/>
          <a:p>
            <a:endParaRPr lang="en-US" dirty="0"/>
          </a:p>
          <a:p>
            <a:r>
              <a:rPr lang="en-US" sz="3200" dirty="0" smtClean="0"/>
              <a:t>Think about which specific parts of the speech you felt were inspiring, as well as specific lines or phrases that resonated with you. Explain why these particular sections were important to you, or you found a “connection” with them.  Next, I want you to analyze which rhetorical devices were used in these sections and describe why the devices were effective .</a:t>
            </a:r>
          </a:p>
          <a:p>
            <a:endParaRPr lang="en-US" dirty="0"/>
          </a:p>
          <a:p>
            <a:pPr marL="0" indent="0">
              <a:buNone/>
            </a:pPr>
            <a:endParaRPr lang="en-US" dirty="0"/>
          </a:p>
        </p:txBody>
      </p:sp>
    </p:spTree>
    <p:extLst>
      <p:ext uri="{BB962C8B-B14F-4D97-AF65-F5344CB8AC3E}">
        <p14:creationId xmlns:p14="http://schemas.microsoft.com/office/powerpoint/2010/main" val="426266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1637</TotalTime>
  <Words>207</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Century Gothic</vt:lpstr>
      <vt:lpstr>Vapor Trail</vt:lpstr>
      <vt:lpstr>I Have a Dream</vt:lpstr>
      <vt:lpstr>Question 1:</vt:lpstr>
      <vt:lpstr>Question 2:</vt:lpstr>
      <vt:lpstr>Question 3:</vt:lpstr>
      <vt:lpstr>Question 4:</vt:lpstr>
      <vt:lpstr>Writing Activity: </vt:lpstr>
    </vt:vector>
  </TitlesOfParts>
  <Company>Marion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Have a Dream</dc:title>
  <dc:creator>Smith, Recia - North Marion High School</dc:creator>
  <cp:lastModifiedBy>Smith, Recia - Forest High School</cp:lastModifiedBy>
  <cp:revision>8</cp:revision>
  <dcterms:created xsi:type="dcterms:W3CDTF">2014-11-13T18:08:16Z</dcterms:created>
  <dcterms:modified xsi:type="dcterms:W3CDTF">2016-12-01T14:14:28Z</dcterms:modified>
</cp:coreProperties>
</file>